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91" r:id="rId9"/>
  </p:sldIdLst>
  <p:sldSz cx="9144000" cy="6858000" type="screen4x3"/>
  <p:notesSz cx="6985000" cy="9271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r">
              <a:defRPr sz="1200"/>
            </a:lvl1pPr>
          </a:lstStyle>
          <a:p>
            <a:fld id="{D9068086-A19E-4FBA-AAF2-F2496A9A8B32}" type="datetimeFigureOut">
              <a:rPr lang="fr-FR" smtClean="0"/>
              <a:t>16/09/2009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5655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r">
              <a:defRPr sz="1200"/>
            </a:lvl1pPr>
          </a:lstStyle>
          <a:p>
            <a:fld id="{2E1FF7E5-E78D-4795-A322-8FCB8B3DF1F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683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550" y="0"/>
            <a:ext cx="302683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03725"/>
            <a:ext cx="5588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41"/>
            <a:ext cx="302683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550" y="8805841"/>
            <a:ext cx="302683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9395E085-621D-4A63-9AF8-F4DA04C0FDD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2400">
                <a:latin typeface="Times New Roman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latin typeface="Arial" charset="0"/>
              </a:endParaRPr>
            </a:p>
          </p:txBody>
        </p:sp>
      </p:grpSp>
      <p:sp>
        <p:nvSpPr>
          <p:cNvPr id="6144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BF5299-A65F-492F-A09B-ED90903F8D0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35236-0B07-44F2-81C0-4E98ADB2DA7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A8A92-E009-4646-A6E5-B4F62FCA416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EE850-AF49-4BE1-A20E-749A9AF088F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6FA7C-8A8C-45ED-9F66-F70BD330CAB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D944D-5218-4FDC-AFEC-49880981C8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2DC28-9D26-4D62-91F7-DFCBC682BA0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F3031-AB9C-40F3-8672-111FE6F8B23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2894D-CF45-481C-9F45-C093190FBF6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26B3F-0549-4B0E-811F-084A40ABAE7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02B77-5FBA-4E08-864A-A239656E553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60419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2400">
                <a:latin typeface="Times New Roman" charset="0"/>
              </a:endParaRPr>
            </a:p>
          </p:txBody>
        </p:sp>
        <p:sp>
          <p:nvSpPr>
            <p:cNvPr id="60420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latin typeface="Arial" charset="0"/>
              </a:endParaRPr>
            </a:p>
          </p:txBody>
        </p:sp>
        <p:sp>
          <p:nvSpPr>
            <p:cNvPr id="60421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</p:grpSp>
      <p:sp>
        <p:nvSpPr>
          <p:cNvPr id="6042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042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042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85557F9-96D5-4054-A6D7-FE0C338F0BC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0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04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04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04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04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2" grpId="0"/>
      <p:bldP spid="6042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04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042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04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042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04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042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04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042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04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042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A2A0BD-BCFF-465D-AFC0-09079C50EB25}" type="slidenum">
              <a:rPr lang="fr-FR"/>
              <a:pPr/>
              <a:t>1</a:t>
            </a:fld>
            <a:endParaRPr lang="fr-FR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fr-FR" sz="3600" dirty="0" smtClean="0">
                <a:latin typeface="Arial Black" pitchFamily="34" charset="0"/>
              </a:rPr>
              <a:t>Cellule « Communication et Diffusion </a:t>
            </a:r>
            <a:r>
              <a:rPr lang="fr-FR" sz="3600" dirty="0" smtClean="0">
                <a:latin typeface="Arial Black" pitchFamily="34" charset="0"/>
              </a:rPr>
              <a:t>scientifiques »</a:t>
            </a:r>
            <a:endParaRPr lang="fr-FR" sz="3600" dirty="0" smtClean="0">
              <a:latin typeface="Arial Black" pitchFamily="34" charset="0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43063" y="3714750"/>
            <a:ext cx="7239000" cy="1752600"/>
          </a:xfrm>
        </p:spPr>
        <p:txBody>
          <a:bodyPr/>
          <a:lstStyle/>
          <a:p>
            <a:pPr algn="ctr" eaLnBrk="1" hangingPunct="1"/>
            <a:r>
              <a:rPr lang="fr-FR" sz="2800" b="1" smtClean="0">
                <a:latin typeface="Script MT Bold" pitchFamily="66" charset="0"/>
                <a:cs typeface="Arial" charset="0"/>
              </a:rPr>
              <a:t>Coordonnatrice</a:t>
            </a:r>
            <a:r>
              <a:rPr lang="fr-FR" sz="2800" smtClean="0">
                <a:latin typeface="Script MT Bold" pitchFamily="66" charset="0"/>
                <a:cs typeface="Arial" charset="0"/>
              </a:rPr>
              <a:t> : </a:t>
            </a:r>
            <a:r>
              <a:rPr lang="fr-FR" sz="2800" smtClean="0">
                <a:latin typeface="Arial" charset="0"/>
                <a:cs typeface="Arial" charset="0"/>
              </a:rPr>
              <a:t>Amira Hedhili</a:t>
            </a:r>
          </a:p>
          <a:p>
            <a:pPr algn="ctr" eaLnBrk="1" hangingPunct="1"/>
            <a:r>
              <a:rPr lang="fr-FR" sz="2800" b="1" smtClean="0">
                <a:latin typeface="Script MT Bold" pitchFamily="66" charset="0"/>
                <a:cs typeface="Arial" charset="0"/>
              </a:rPr>
              <a:t>Coordonnateur</a:t>
            </a:r>
            <a:r>
              <a:rPr lang="fr-FR" sz="2800" smtClean="0">
                <a:latin typeface="Script MT Bold" pitchFamily="66" charset="0"/>
                <a:cs typeface="Arial" charset="0"/>
              </a:rPr>
              <a:t> : </a:t>
            </a:r>
            <a:r>
              <a:rPr lang="fr-FR" sz="2800" smtClean="0">
                <a:latin typeface="Arial" charset="0"/>
                <a:cs typeface="Arial" charset="0"/>
              </a:rPr>
              <a:t>Marcelin Brice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214290"/>
            <a:ext cx="2214577" cy="741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57166"/>
            <a:ext cx="9620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AA4FD1-4063-4FA4-87AC-F1F387112B97}" type="slidenum">
              <a:rPr lang="fr-FR"/>
              <a:pPr/>
              <a:t>2</a:t>
            </a:fld>
            <a:endParaRPr lang="fr-FR" dirty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FR" dirty="0" smtClean="0">
                <a:latin typeface="Arial Black" pitchFamily="34" charset="0"/>
              </a:rPr>
              <a:t>Citation 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« La science ne connaît qu’une loi : </a:t>
            </a:r>
          </a:p>
          <a:p>
            <a:pPr algn="r" eaLnBrk="1" hangingPunct="1">
              <a:buFont typeface="Wingdings" pitchFamily="2" charset="2"/>
              <a:buNone/>
            </a:pPr>
            <a:r>
              <a:rPr lang="fr-FR" i="1" dirty="0" smtClean="0">
                <a:latin typeface="Arial" pitchFamily="34" charset="0"/>
                <a:cs typeface="Arial" pitchFamily="34" charset="0"/>
              </a:rPr>
              <a:t>la contribution scientifique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 » </a:t>
            </a:r>
          </a:p>
          <a:p>
            <a:pPr algn="r" eaLnBrk="1" hangingPunct="1">
              <a:buFont typeface="Wingdings" pitchFamily="2" charset="2"/>
              <a:buNone/>
            </a:pPr>
            <a:endParaRPr lang="fr-FR" sz="1400" dirty="0" smtClean="0">
              <a:latin typeface="Arial" pitchFamily="34" charset="0"/>
              <a:cs typeface="Arial" pitchFamily="34" charset="0"/>
            </a:endParaRPr>
          </a:p>
          <a:p>
            <a:pPr algn="r" eaLnBrk="1" hangingPunct="1">
              <a:buFont typeface="Wingdings" pitchFamily="2" charset="2"/>
              <a:buNone/>
            </a:pPr>
            <a:r>
              <a:rPr lang="fr-FR" sz="1400" dirty="0" smtClean="0">
                <a:latin typeface="Arial" pitchFamily="34" charset="0"/>
                <a:cs typeface="Arial" pitchFamily="34" charset="0"/>
              </a:rPr>
              <a:t>Bertolt Brecht (1938) « La vie de Galilée 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E30D4E-DFE4-43F4-A1C8-01A30181FD0C}" type="slidenum">
              <a:rPr lang="fr-FR"/>
              <a:pPr/>
              <a:t>3</a:t>
            </a:fld>
            <a:endParaRPr lang="fr-FR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416800" cy="1143000"/>
          </a:xfrm>
        </p:spPr>
        <p:txBody>
          <a:bodyPr/>
          <a:lstStyle/>
          <a:p>
            <a:pPr algn="ctr" eaLnBrk="1" hangingPunct="1"/>
            <a:r>
              <a:rPr lang="fr-FR" smtClean="0">
                <a:latin typeface="Arial Black" pitchFamily="34" charset="0"/>
              </a:rPr>
              <a:t>Les orientations (2009-2010)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fr-FR" sz="1800" dirty="0" smtClean="0">
              <a:latin typeface="+mj-lt"/>
            </a:endParaRPr>
          </a:p>
          <a:p>
            <a:pPr algn="just" eaLnBrk="1" hangingPunct="1">
              <a:defRPr/>
            </a:pPr>
            <a:r>
              <a:rPr lang="fr-FR" sz="2000" dirty="0" smtClean="0">
                <a:latin typeface="+mj-lt"/>
              </a:rPr>
              <a:t>Faire l’inventaire de tout le matériel publiable de la Communauté,</a:t>
            </a:r>
          </a:p>
          <a:p>
            <a:pPr algn="just" eaLnBrk="1" hangingPunct="1">
              <a:defRPr/>
            </a:pPr>
            <a:r>
              <a:rPr lang="fr-FR" sz="2000" dirty="0" smtClean="0">
                <a:latin typeface="+mj-lt"/>
              </a:rPr>
              <a:t>Se donner un outil de suivi de l’avancement des travaux publiables,</a:t>
            </a:r>
          </a:p>
          <a:p>
            <a:pPr algn="just" eaLnBrk="1" hangingPunct="1">
              <a:defRPr/>
            </a:pPr>
            <a:r>
              <a:rPr lang="fr-FR" sz="2000" dirty="0" smtClean="0">
                <a:latin typeface="+mj-lt"/>
              </a:rPr>
              <a:t>Faire l’inventaire des revues et des périodiques avec les normes de publication,</a:t>
            </a:r>
          </a:p>
          <a:p>
            <a:pPr algn="just" eaLnBrk="1" hangingPunct="1">
              <a:defRPr/>
            </a:pPr>
            <a:r>
              <a:rPr lang="fr-FR" sz="2000" dirty="0" smtClean="0">
                <a:latin typeface="+mj-lt"/>
              </a:rPr>
              <a:t>Organiser des formations sur la rédaction d’articles,</a:t>
            </a:r>
          </a:p>
          <a:p>
            <a:pPr algn="just" eaLnBrk="1" hangingPunct="1">
              <a:defRPr/>
            </a:pPr>
            <a:r>
              <a:rPr lang="fr-FR" sz="2000" dirty="0" smtClean="0">
                <a:latin typeface="+mj-lt"/>
              </a:rPr>
              <a:t>Établir un calendrier des congrès, colloques et activités scientifiques, et </a:t>
            </a:r>
          </a:p>
          <a:p>
            <a:pPr algn="just" eaLnBrk="1" hangingPunct="1">
              <a:defRPr/>
            </a:pPr>
            <a:r>
              <a:rPr lang="fr-FR" sz="2000" dirty="0" smtClean="0">
                <a:latin typeface="+mj-lt"/>
              </a:rPr>
              <a:t>Informer la Communauté des possibilités de financement pour publication.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86FE36-CB1B-46FD-A291-3A53D6B9BC79}" type="slidenum">
              <a:rPr lang="fr-FR"/>
              <a:pPr/>
              <a:t>4</a:t>
            </a:fld>
            <a:endParaRPr lang="fr-FR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FR" smtClean="0">
                <a:latin typeface="Arial Black" pitchFamily="34" charset="0"/>
              </a:rPr>
              <a:t>Les objectifs généraux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fr-FR" sz="2400" dirty="0" smtClean="0">
              <a:latin typeface="+mj-lt"/>
            </a:endParaRPr>
          </a:p>
          <a:p>
            <a:pPr algn="just" eaLnBrk="1" hangingPunct="1">
              <a:defRPr/>
            </a:pPr>
            <a:r>
              <a:rPr lang="fr-FR" sz="2400" dirty="0" smtClean="0">
                <a:latin typeface="+mj-lt"/>
              </a:rPr>
              <a:t>Travailler à une plus grande visibilité de la </a:t>
            </a:r>
            <a:r>
              <a:rPr lang="fr-FR" sz="2400" cap="small" dirty="0" smtClean="0">
                <a:latin typeface="+mj-lt"/>
              </a:rPr>
              <a:t>cre</a:t>
            </a:r>
            <a:r>
              <a:rPr lang="fr-FR" sz="2400" cap="small" dirty="0" smtClean="0">
                <a:latin typeface="+mj-lt"/>
              </a:rPr>
              <a:t>é</a:t>
            </a:r>
            <a:r>
              <a:rPr lang="fr-FR" sz="2400" dirty="0" smtClean="0">
                <a:latin typeface="+mj-lt"/>
              </a:rPr>
              <a:t> </a:t>
            </a:r>
            <a:r>
              <a:rPr lang="fr-FR" sz="2400" dirty="0" smtClean="0">
                <a:latin typeface="+mj-lt"/>
              </a:rPr>
              <a:t>au sein de la communauté universitaire,</a:t>
            </a:r>
          </a:p>
          <a:p>
            <a:pPr algn="just" eaLnBrk="1" hangingPunct="1">
              <a:defRPr/>
            </a:pPr>
            <a:r>
              <a:rPr lang="fr-FR" sz="2400" dirty="0" smtClean="0">
                <a:latin typeface="+mj-lt"/>
              </a:rPr>
              <a:t>Contribuer à un riche répertoire d’articles scientifiques au sein de la </a:t>
            </a:r>
            <a:r>
              <a:rPr lang="fr-FR" sz="2400" cap="small" dirty="0" smtClean="0">
                <a:latin typeface="+mj-lt"/>
              </a:rPr>
              <a:t>creé</a:t>
            </a:r>
            <a:r>
              <a:rPr lang="fr-FR" sz="2400" dirty="0" smtClean="0">
                <a:latin typeface="+mj-lt"/>
              </a:rPr>
              <a:t>, </a:t>
            </a:r>
            <a:r>
              <a:rPr lang="fr-FR" sz="2400" dirty="0" smtClean="0">
                <a:latin typeface="+mj-lt"/>
              </a:rPr>
              <a:t>et</a:t>
            </a:r>
          </a:p>
          <a:p>
            <a:pPr algn="just" eaLnBrk="1" hangingPunct="1">
              <a:defRPr/>
            </a:pPr>
            <a:r>
              <a:rPr lang="fr-FR" sz="2400" dirty="0" smtClean="0">
                <a:latin typeface="+mj-lt"/>
              </a:rPr>
              <a:t>Porter les étudiants à être plus efficaces en matière de production scientifique.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BF272B-01CD-4D0F-B4A8-13EC278F7062}" type="slidenum">
              <a:rPr lang="fr-FR"/>
              <a:pPr/>
              <a:t>5</a:t>
            </a:fld>
            <a:endParaRPr lang="fr-FR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FR" smtClean="0">
                <a:latin typeface="Arial Black" pitchFamily="34" charset="0"/>
              </a:rPr>
              <a:t>Les objectifs spécifiques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202487" cy="4530725"/>
          </a:xfrm>
        </p:spPr>
        <p:txBody>
          <a:bodyPr/>
          <a:lstStyle/>
          <a:p>
            <a:pPr algn="just" eaLnBrk="1" hangingPunct="1">
              <a:defRPr/>
            </a:pPr>
            <a:r>
              <a:rPr lang="fr-FR" sz="2400" dirty="0" smtClean="0">
                <a:latin typeface="+mj-lt"/>
              </a:rPr>
              <a:t>Faire des communications dans au moins 3 rencontres scientifiques,</a:t>
            </a:r>
          </a:p>
          <a:p>
            <a:pPr algn="just" eaLnBrk="1" hangingPunct="1">
              <a:defRPr/>
            </a:pPr>
            <a:r>
              <a:rPr lang="fr-FR" sz="2400" dirty="0" smtClean="0">
                <a:latin typeface="+mj-lt"/>
              </a:rPr>
              <a:t>Donner deux conférences à l’université ou ailleurs,</a:t>
            </a:r>
          </a:p>
          <a:p>
            <a:pPr algn="just" eaLnBrk="1" hangingPunct="1">
              <a:defRPr/>
            </a:pPr>
            <a:r>
              <a:rPr lang="fr-FR" sz="2400" dirty="0" smtClean="0">
                <a:latin typeface="+mj-lt"/>
              </a:rPr>
              <a:t>Adresser plus d’une trentaine de communication au cours de 2009-2010,</a:t>
            </a:r>
          </a:p>
          <a:p>
            <a:pPr algn="just" eaLnBrk="1" hangingPunct="1">
              <a:defRPr/>
            </a:pPr>
            <a:r>
              <a:rPr lang="fr-FR" sz="2400" dirty="0" smtClean="0">
                <a:latin typeface="+mj-lt"/>
              </a:rPr>
              <a:t>Participer à au moins deux colloques et un séminaire de formation</a:t>
            </a:r>
            <a:r>
              <a:rPr lang="fr-FR" sz="2400" dirty="0" smtClean="0">
                <a:latin typeface="+mj-lt"/>
              </a:rPr>
              <a:t>,</a:t>
            </a:r>
            <a:endParaRPr lang="fr-FR" sz="2400" dirty="0" smtClean="0">
              <a:latin typeface="+mj-lt"/>
            </a:endParaRPr>
          </a:p>
          <a:p>
            <a:pPr algn="just" eaLnBrk="1" hangingPunct="1">
              <a:defRPr/>
            </a:pPr>
            <a:r>
              <a:rPr lang="fr-FR" sz="2400" dirty="0" smtClean="0">
                <a:latin typeface="+mj-lt"/>
              </a:rPr>
              <a:t>Rédiger et publier au moins un ouvrage collectif de l’ensemble des travaux réalisés par un groupe ou par thème.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70192B-F8AB-4A8B-9B32-07717C30694E}" type="slidenum">
              <a:rPr lang="fr-FR"/>
              <a:pPr/>
              <a:t>6</a:t>
            </a:fld>
            <a:endParaRPr lang="fr-FR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FR" smtClean="0">
                <a:latin typeface="Arial Black" pitchFamily="34" charset="0"/>
              </a:rPr>
              <a:t>Plan d’action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2"/>
            <a:ext cx="7313612" cy="4387869"/>
          </a:xfrm>
        </p:spPr>
        <p:txBody>
          <a:bodyPr/>
          <a:lstStyle/>
          <a:p>
            <a:pPr algn="just" eaLnBrk="1" hangingPunct="1">
              <a:defRPr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Préparer un questionnaire  pour recenser les besoins des membres de la Communauté.</a:t>
            </a:r>
          </a:p>
          <a:p>
            <a:pPr algn="just" eaLnBrk="1" hangingPunct="1">
              <a:defRPr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Lister les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différentes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revues scientifiques qui existent en mettant en évidence les critères d’éligibilité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exigés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par les différentes revues.</a:t>
            </a:r>
          </a:p>
          <a:p>
            <a:pPr algn="just" eaLnBrk="1" hangingPunct="1">
              <a:defRPr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Utiliser la Communauté comme lieu de diffusion des travaux : essai, mémoire, thèse ou autres travaux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 eaLnBrk="1" hangingPunct="1">
              <a:defRPr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Motiver les membres à rédiger et à diffuser un article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en utilisant la Communauté comme lieu d’échange et d’expertise.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D0E0D9-1436-48A2-9D28-887739190E12}" type="slidenum">
              <a:rPr lang="fr-FR"/>
              <a:pPr/>
              <a:t>7</a:t>
            </a:fld>
            <a:endParaRPr lang="fr-FR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FR" smtClean="0">
                <a:latin typeface="Arial Black" pitchFamily="34" charset="0"/>
              </a:rPr>
              <a:t>Ressources disponibles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202487" cy="4114800"/>
          </a:xfrm>
        </p:spPr>
        <p:txBody>
          <a:bodyPr/>
          <a:lstStyle/>
          <a:p>
            <a:pPr eaLnBrk="1" hangingPunct="1">
              <a:defRPr/>
            </a:pPr>
            <a:endParaRPr lang="fr-FR" sz="2400" dirty="0" smtClean="0">
              <a:latin typeface="+mj-lt"/>
            </a:endParaRPr>
          </a:p>
          <a:p>
            <a:pPr eaLnBrk="1" hangingPunct="1">
              <a:defRPr/>
            </a:pPr>
            <a:endParaRPr lang="fr-FR" sz="2400" dirty="0" smtClean="0">
              <a:latin typeface="+mj-lt"/>
            </a:endParaRPr>
          </a:p>
          <a:p>
            <a:pPr algn="just" eaLnBrk="1" hangingPunct="1">
              <a:defRPr/>
            </a:pPr>
            <a:r>
              <a:rPr lang="fr-FR" sz="2400" dirty="0" smtClean="0">
                <a:latin typeface="+mj-lt"/>
              </a:rPr>
              <a:t>Ressources humaines : les membres de la </a:t>
            </a:r>
            <a:r>
              <a:rPr lang="fr-FR" sz="2400" dirty="0" smtClean="0">
                <a:latin typeface="+mj-lt"/>
              </a:rPr>
              <a:t>Communauté. </a:t>
            </a:r>
            <a:endParaRPr lang="fr-FR" sz="2400" dirty="0" smtClean="0">
              <a:latin typeface="+mj-lt"/>
            </a:endParaRPr>
          </a:p>
          <a:p>
            <a:pPr algn="just" eaLnBrk="1" hangingPunct="1">
              <a:defRPr/>
            </a:pPr>
            <a:r>
              <a:rPr lang="fr-FR" sz="2400" dirty="0" smtClean="0">
                <a:latin typeface="+mj-lt"/>
              </a:rPr>
              <a:t>Ressources matérielles : lieu de rencontre pour la tenue des activités, le matériel </a:t>
            </a:r>
            <a:r>
              <a:rPr lang="fr-FR" sz="2400" dirty="0" smtClean="0">
                <a:latin typeface="+mj-lt"/>
              </a:rPr>
              <a:t>requis.</a:t>
            </a:r>
            <a:endParaRPr lang="fr-FR" sz="2400" dirty="0" smtClean="0">
              <a:latin typeface="+mj-lt"/>
            </a:endParaRPr>
          </a:p>
          <a:p>
            <a:pPr algn="just" eaLnBrk="1" hangingPunct="1">
              <a:defRPr/>
            </a:pPr>
            <a:r>
              <a:rPr lang="fr-FR" sz="2400" dirty="0" smtClean="0">
                <a:latin typeface="+mj-lt"/>
              </a:rPr>
              <a:t>Ressources financières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EBCE6-DBF9-40E0-996E-0E4E9D40FB1E}" type="slidenum">
              <a:rPr lang="fr-FR"/>
              <a:pPr/>
              <a:t>8</a:t>
            </a:fld>
            <a:endParaRPr lang="fr-FR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>
                <a:latin typeface="Arial Black" pitchFamily="34" charset="0"/>
              </a:rPr>
              <a:t> Mot de conclusion</a:t>
            </a:r>
          </a:p>
        </p:txBody>
      </p:sp>
      <p:pic>
        <p:nvPicPr>
          <p:cNvPr id="37892" name="Picture 4" descr="C:\Program Files\Microsoft Office\MEDIA\CAGCAT10\j023301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63" y="571500"/>
            <a:ext cx="1363662" cy="857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7894" name="PubOvalCallout"/>
          <p:cNvSpPr>
            <a:spLocks noEditPoints="1" noChangeArrowheads="1"/>
          </p:cNvSpPr>
          <p:nvPr/>
        </p:nvSpPr>
        <p:spPr bwMode="auto">
          <a:xfrm>
            <a:off x="2857488" y="2857496"/>
            <a:ext cx="3929090" cy="1600200"/>
          </a:xfrm>
          <a:custGeom>
            <a:avLst/>
            <a:gdLst>
              <a:gd name="G0" fmla="+- 0 0 0"/>
              <a:gd name="G1" fmla="+- 10766 0 0"/>
              <a:gd name="T0" fmla="*/ 10800 w 21600"/>
              <a:gd name="T1" fmla="*/ 0 h 21600"/>
              <a:gd name="T2" fmla="*/ 0 w 21600"/>
              <a:gd name="T3" fmla="*/ 8105 h 21600"/>
              <a:gd name="T4" fmla="*/ 10766 w 21600"/>
              <a:gd name="T5" fmla="*/ 21600 h 21600"/>
              <a:gd name="T6" fmla="*/ 10800 w 21600"/>
              <a:gd name="T7" fmla="*/ 16210 h 21600"/>
              <a:gd name="T8" fmla="*/ 21600 w 21600"/>
              <a:gd name="T9" fmla="*/ 8105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3163 w 21600"/>
              <a:gd name="T16" fmla="*/ 2374 h 21600"/>
              <a:gd name="T17" fmla="*/ 18437 w 21600"/>
              <a:gd name="T18" fmla="*/ 1383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0766" y="21600"/>
                </a:moveTo>
                <a:lnTo>
                  <a:pt x="9590" y="16158"/>
                </a:lnTo>
                <a:cubicBezTo>
                  <a:pt x="9991" y="16192"/>
                  <a:pt x="10395" y="16210"/>
                  <a:pt x="10800" y="16210"/>
                </a:cubicBezTo>
                <a:cubicBezTo>
                  <a:pt x="16764" y="16210"/>
                  <a:pt x="21600" y="12581"/>
                  <a:pt x="21600" y="8105"/>
                </a:cubicBezTo>
                <a:cubicBezTo>
                  <a:pt x="21600" y="3628"/>
                  <a:pt x="16764" y="0"/>
                  <a:pt x="10800" y="0"/>
                </a:cubicBezTo>
                <a:cubicBezTo>
                  <a:pt x="4835" y="0"/>
                  <a:pt x="0" y="3628"/>
                  <a:pt x="0" y="8105"/>
                </a:cubicBezTo>
                <a:cubicBezTo>
                  <a:pt x="-1" y="10568"/>
                  <a:pt x="1493" y="12898"/>
                  <a:pt x="4057" y="14436"/>
                </a:cubicBez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0248" name="ZoneTexte 9"/>
          <p:cNvSpPr txBox="1">
            <a:spLocks noChangeArrowheads="1"/>
          </p:cNvSpPr>
          <p:nvPr/>
        </p:nvSpPr>
        <p:spPr bwMode="auto">
          <a:xfrm>
            <a:off x="3143250" y="3071813"/>
            <a:ext cx="35718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>
                <a:latin typeface="Script MT Bold" pitchFamily="66" charset="0"/>
              </a:rPr>
              <a:t>Nous comptons sur votre collaboration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Éclipse">
  <a:themeElements>
    <a:clrScheme name="É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É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É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É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É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É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É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É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É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É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É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É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643</TotalTime>
  <Words>313</Words>
  <Application>Microsoft Office PowerPoint</Application>
  <PresentationFormat>Affichage à l'écran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Éclipse</vt:lpstr>
      <vt:lpstr>Cellule « Communication et Diffusion scientifiques »</vt:lpstr>
      <vt:lpstr>Citation </vt:lpstr>
      <vt:lpstr>Les orientations (2009-2010)</vt:lpstr>
      <vt:lpstr>Les objectifs généraux </vt:lpstr>
      <vt:lpstr>Les objectifs spécifiques </vt:lpstr>
      <vt:lpstr>Plan d’action</vt:lpstr>
      <vt:lpstr>Ressources disponibles </vt:lpstr>
      <vt:lpstr> Mot de conclusion</vt:lpstr>
    </vt:vector>
  </TitlesOfParts>
  <Company>AMBS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Orientations Cellule CDS</dc:title>
  <dc:creator>Amira </dc:creator>
  <cp:lastModifiedBy> </cp:lastModifiedBy>
  <cp:revision>40</cp:revision>
  <dcterms:created xsi:type="dcterms:W3CDTF">2004-02-03T17:31:04Z</dcterms:created>
  <dcterms:modified xsi:type="dcterms:W3CDTF">2009-09-16T16:50:33Z</dcterms:modified>
</cp:coreProperties>
</file>